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435045-E712-4BDF-A33E-76E524ED595F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CC09EF-F040-42E5-A283-EF84549C7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up your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2971800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Michael R. Rickels, MD, MS</a:t>
            </a:r>
          </a:p>
          <a:p>
            <a:r>
              <a:rPr lang="en-US" dirty="0"/>
              <a:t>Professor of Medicine</a:t>
            </a:r>
          </a:p>
          <a:p>
            <a:r>
              <a:rPr lang="en-US" dirty="0"/>
              <a:t>Division of Endocrinology, Diabetes &amp; Metabolism</a:t>
            </a:r>
          </a:p>
          <a:p>
            <a:r>
              <a:rPr lang="en-US" dirty="0"/>
              <a:t>University of Pennsylvania Perelman School of Medicine</a:t>
            </a:r>
          </a:p>
          <a:p>
            <a:r>
              <a:rPr lang="en-US" dirty="0"/>
              <a:t>rickels@pennmedicine.upenn.edu</a:t>
            </a:r>
          </a:p>
          <a:p>
            <a:endParaRPr lang="en-US" dirty="0"/>
          </a:p>
          <a:p>
            <a:r>
              <a:rPr lang="en-US"/>
              <a:t>September 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Scientific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Essential final step of the research process</a:t>
            </a:r>
          </a:p>
          <a:p>
            <a:r>
              <a:rPr lang="en-US" dirty="0"/>
              <a:t>Create authorship list early</a:t>
            </a:r>
          </a:p>
          <a:p>
            <a:pPr lvl="1"/>
            <a:r>
              <a:rPr lang="en-US" dirty="0"/>
              <a:t>First author typically performs the experiments and writes the first draft</a:t>
            </a:r>
          </a:p>
          <a:p>
            <a:pPr lvl="1"/>
            <a:r>
              <a:rPr lang="en-US" dirty="0"/>
              <a:t>Senior author may generate the idea and/or fund the work and helps the first author to revise the paper</a:t>
            </a:r>
          </a:p>
          <a:p>
            <a:r>
              <a:rPr lang="en-US" dirty="0"/>
              <a:t>Publish when one “publishable unit” of the project is complete</a:t>
            </a:r>
          </a:p>
          <a:p>
            <a:r>
              <a:rPr lang="en-US" dirty="0"/>
              <a:t>A “publishable unit” addresses one question or hypothesis</a:t>
            </a:r>
          </a:p>
          <a:p>
            <a:r>
              <a:rPr lang="en-US" dirty="0"/>
              <a:t>Focus on the single most important finding; secondary findings should support the primary one, not obscure it</a:t>
            </a:r>
          </a:p>
          <a:p>
            <a:r>
              <a:rPr lang="en-US" dirty="0"/>
              <a:t>If the results are negative, still publish when the entire project is complete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4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Preparation of the Paper – Order Matters!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Construct tables and figures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the methods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the results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the 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the discussion (an extension of the introduction)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Format references (have all on hand)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Finalize title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Sleep on it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Proof-read</a:t>
            </a:r>
          </a:p>
        </p:txBody>
      </p:sp>
    </p:spTree>
    <p:extLst>
      <p:ext uri="{BB962C8B-B14F-4D97-AF65-F5344CB8AC3E}">
        <p14:creationId xmlns:p14="http://schemas.microsoft.com/office/powerpoint/2010/main" val="381786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&amp;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Tables are chiefly used to present quantitative data</a:t>
            </a:r>
          </a:p>
          <a:p>
            <a:r>
              <a:rPr lang="en-US" dirty="0"/>
              <a:t>Tables can expedite the presentation of statistical information</a:t>
            </a:r>
          </a:p>
          <a:p>
            <a:r>
              <a:rPr lang="en-US" dirty="0"/>
              <a:t>Tables should be as simple as possible, and not include nonessential results</a:t>
            </a:r>
          </a:p>
          <a:p>
            <a:r>
              <a:rPr lang="en-US" dirty="0"/>
              <a:t>Figures can be used to amplify numerical data and make a point</a:t>
            </a:r>
          </a:p>
          <a:p>
            <a:r>
              <a:rPr lang="en-US" dirty="0"/>
              <a:t>Figures are useful for showing curves that plot one parameter against another</a:t>
            </a:r>
          </a:p>
          <a:p>
            <a:r>
              <a:rPr lang="en-US" dirty="0"/>
              <a:t>Figures are necessary for certain types of primary data (e.g. immunohistochemistry)</a:t>
            </a:r>
          </a:p>
          <a:p>
            <a:r>
              <a:rPr lang="en-US" dirty="0"/>
              <a:t>Figure legends require enough key information for figures to stand on their own without reference to the text</a:t>
            </a:r>
          </a:p>
        </p:txBody>
      </p:sp>
    </p:spTree>
    <p:extLst>
      <p:ext uri="{BB962C8B-B14F-4D97-AF65-F5344CB8AC3E}">
        <p14:creationId xmlns:p14="http://schemas.microsoft.com/office/powerpoint/2010/main" val="294591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&amp; Results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Description of the study population</a:t>
            </a:r>
          </a:p>
          <a:p>
            <a:pPr lvl="1"/>
            <a:r>
              <a:rPr lang="en-US" dirty="0"/>
              <a:t>Inclusion criteria and most important exclusion criteria (the rest can be found at clinicaltrials.gov – provide study identifier)</a:t>
            </a:r>
          </a:p>
          <a:p>
            <a:pPr lvl="1"/>
            <a:r>
              <a:rPr lang="en-US" dirty="0"/>
              <a:t>Indicate study protocol received IRB approval and that all subjects provided written informed consent to participate</a:t>
            </a:r>
          </a:p>
          <a:p>
            <a:r>
              <a:rPr lang="en-US" dirty="0"/>
              <a:t>Experimental Design</a:t>
            </a:r>
          </a:p>
          <a:p>
            <a:r>
              <a:rPr lang="en-US" dirty="0"/>
              <a:t>Analytical and Clinical Procedures</a:t>
            </a:r>
          </a:p>
          <a:p>
            <a:pPr lvl="1"/>
            <a:r>
              <a:rPr lang="en-US" dirty="0"/>
              <a:t>Sufficient description to allow for reproduction, either from text or referenced sources, or both when modified</a:t>
            </a:r>
          </a:p>
          <a:p>
            <a:pPr lvl="1"/>
            <a:r>
              <a:rPr lang="en-US" dirty="0"/>
              <a:t>Present statistical methods used to analyze the data</a:t>
            </a:r>
          </a:p>
          <a:p>
            <a:r>
              <a:rPr lang="en-US" dirty="0"/>
              <a:t>Results</a:t>
            </a:r>
          </a:p>
          <a:p>
            <a:pPr lvl="1"/>
            <a:r>
              <a:rPr lang="en-US" dirty="0"/>
              <a:t>A descriptive guide to the tables and figures, and expansion of what is not in the figure legends</a:t>
            </a:r>
          </a:p>
          <a:p>
            <a:pPr lvl="1"/>
            <a:r>
              <a:rPr lang="en-US" dirty="0"/>
              <a:t>Table 1 gives the subject characteristics (age, sex, body weight or BMI, primary clinical features)</a:t>
            </a:r>
          </a:p>
          <a:p>
            <a:pPr lvl="1"/>
            <a:r>
              <a:rPr lang="en-US" dirty="0"/>
              <a:t>Actual data only needed once in text, table or figure</a:t>
            </a:r>
          </a:p>
        </p:txBody>
      </p:sp>
    </p:spTree>
    <p:extLst>
      <p:ext uri="{BB962C8B-B14F-4D97-AF65-F5344CB8AC3E}">
        <p14:creationId xmlns:p14="http://schemas.microsoft.com/office/powerpoint/2010/main" val="33106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/>
              <a:t>Introduction &amp; Discussion sections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Provide background &amp; significance to the problem being addressed</a:t>
            </a:r>
          </a:p>
          <a:p>
            <a:pPr lvl="1"/>
            <a:r>
              <a:rPr lang="en-US" dirty="0"/>
              <a:t>Describe the hypothesis or question being addressed by present work</a:t>
            </a:r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Communicate the essence of what the experimental data mean</a:t>
            </a:r>
          </a:p>
          <a:p>
            <a:pPr lvl="1"/>
            <a:r>
              <a:rPr lang="en-US" dirty="0"/>
              <a:t>Start by stating the most important finding of the paper, and how it relates to the hypothesis set out in the introduction</a:t>
            </a:r>
          </a:p>
          <a:p>
            <a:pPr lvl="1"/>
            <a:r>
              <a:rPr lang="en-US" dirty="0"/>
              <a:t>Place current results in perspective of existing literature</a:t>
            </a:r>
          </a:p>
          <a:p>
            <a:pPr lvl="1"/>
            <a:r>
              <a:rPr lang="en-US" dirty="0"/>
              <a:t>Should be well-balanced and not overstate significance</a:t>
            </a:r>
          </a:p>
          <a:p>
            <a:pPr lvl="1"/>
            <a:r>
              <a:rPr lang="en-US" dirty="0"/>
              <a:t>Explain how the current results add meaningfully to prior reports, and what is confirmatory</a:t>
            </a:r>
          </a:p>
          <a:p>
            <a:pPr lvl="1"/>
            <a:r>
              <a:rPr lang="en-US" dirty="0"/>
              <a:t>Secondary findings should be discussed in light of the major finding, i.e. play a supporting role</a:t>
            </a:r>
          </a:p>
          <a:p>
            <a:pPr lvl="1"/>
            <a:r>
              <a:rPr lang="en-US" dirty="0"/>
              <a:t>Indicate major limitations</a:t>
            </a:r>
          </a:p>
          <a:p>
            <a:pPr lvl="1"/>
            <a:r>
              <a:rPr lang="en-US" dirty="0"/>
              <a:t>Provide insights to new research questions or direction of the field, limited to “next steps” to avoid overstatement</a:t>
            </a:r>
          </a:p>
          <a:p>
            <a:pPr lvl="1"/>
            <a:r>
              <a:rPr lang="en-US" dirty="0"/>
              <a:t>Conclude – take home message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2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Finishing touches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 references once draft complete and target journal selected</a:t>
            </a:r>
          </a:p>
          <a:p>
            <a:pPr lvl="1"/>
            <a:r>
              <a:rPr lang="en-US" dirty="0"/>
              <a:t>Employ a “Reference Manager” or “End-Note”</a:t>
            </a:r>
          </a:p>
          <a:p>
            <a:r>
              <a:rPr lang="en-US" dirty="0"/>
              <a:t>Write abstract based on journal requirements – should stand on its own</a:t>
            </a:r>
          </a:p>
          <a:p>
            <a:pPr lvl="1"/>
            <a:r>
              <a:rPr lang="en-US" dirty="0"/>
              <a:t>State the problem under investigation and hypothesis tested</a:t>
            </a:r>
          </a:p>
          <a:p>
            <a:pPr lvl="1"/>
            <a:r>
              <a:rPr lang="en-US" dirty="0"/>
              <a:t>Briefly describe the research methods</a:t>
            </a:r>
          </a:p>
          <a:p>
            <a:pPr lvl="1"/>
            <a:r>
              <a:rPr lang="en-US" dirty="0"/>
              <a:t>Provide key quantitative data that present the most important finding</a:t>
            </a:r>
          </a:p>
          <a:p>
            <a:pPr lvl="1"/>
            <a:r>
              <a:rPr lang="en-US" dirty="0"/>
              <a:t>Summarize the major finding in a concluding statement</a:t>
            </a:r>
          </a:p>
          <a:p>
            <a:r>
              <a:rPr lang="en-US" dirty="0"/>
              <a:t>Finalize the Title and title page</a:t>
            </a:r>
          </a:p>
          <a:p>
            <a:r>
              <a:rPr lang="en-US" dirty="0"/>
              <a:t>Write the cover letter – check for journal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4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your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Highest impact journal for the readership interested in your finding </a:t>
            </a:r>
          </a:p>
          <a:p>
            <a:r>
              <a:rPr lang="en-US" dirty="0"/>
              <a:t>Look at examples to ensure a reasonable chance of acceptance</a:t>
            </a:r>
          </a:p>
          <a:p>
            <a:r>
              <a:rPr lang="en-US" dirty="0"/>
              <a:t>Read the editor and reviewer critiques all the way through and then put the whole project away for a week</a:t>
            </a:r>
          </a:p>
          <a:p>
            <a:r>
              <a:rPr lang="en-US" dirty="0"/>
              <a:t>Re-read the editor and reviewer critiques (they do not sound as bad the second time), and respond constructively (your paper will be improved), either as a resubmission or to the next journal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2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Grundy SM</a:t>
            </a:r>
            <a:r>
              <a:rPr lang="en-US" dirty="0"/>
              <a:t>. How to write a scientific paper. In </a:t>
            </a:r>
            <a:r>
              <a:rPr lang="en-US" i="1" dirty="0"/>
              <a:t>Techniques of patient-oriented research</a:t>
            </a:r>
            <a:r>
              <a:rPr lang="en-US" dirty="0"/>
              <a:t>, edited by Pak CYC and Adams PM. New York: Raven Press, Ltd, 1994, pp. 177 – 196.</a:t>
            </a:r>
          </a:p>
        </p:txBody>
      </p:sp>
      <p:pic>
        <p:nvPicPr>
          <p:cNvPr id="1026" name="Picture 2" descr="http://ecx.images-amazon.com/images/I/31yBN3bduz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2027406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99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454</TotalTime>
  <Words>745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Clarity</vt:lpstr>
      <vt:lpstr>Writing up your results</vt:lpstr>
      <vt:lpstr>The Scientific Paper</vt:lpstr>
      <vt:lpstr>Preparation of the Paper – Order Matters!</vt:lpstr>
      <vt:lpstr>Tables &amp; Figures</vt:lpstr>
      <vt:lpstr>Methods &amp; Results sections</vt:lpstr>
      <vt:lpstr>Introduction &amp; Discussion sections </vt:lpstr>
      <vt:lpstr>Finishing touches </vt:lpstr>
      <vt:lpstr>Submitting your paper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up your results</dc:title>
  <dc:creator>Mike Rickels</dc:creator>
  <cp:lastModifiedBy>mmaxwell@pmacs.upenn.edu</cp:lastModifiedBy>
  <cp:revision>27</cp:revision>
  <dcterms:created xsi:type="dcterms:W3CDTF">2013-12-07T17:19:53Z</dcterms:created>
  <dcterms:modified xsi:type="dcterms:W3CDTF">2018-09-04T15:18:10Z</dcterms:modified>
</cp:coreProperties>
</file>